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aret" charset="1" panose="00000000000000000000"/>
      <p:regular r:id="rId19"/>
    </p:embeddedFont>
    <p:embeddedFont>
      <p:font typeface="Anton" charset="1" panose="00000500000000000000"/>
      <p:regular r:id="rId20"/>
    </p:embeddedFont>
    <p:embeddedFont>
      <p:font typeface="Garet Bold" charset="1" panose="00000000000000000000"/>
      <p:regular r:id="rId21"/>
    </p:embeddedFont>
    <p:embeddedFont>
      <p:font typeface="Garet Light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https://huggingface.co/models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ithub.com/ggerganov/llama.cpp" TargetMode="External" Type="http://schemas.openxmlformats.org/officeDocument/2006/relationships/hyperlink"/><Relationship Id="rId4" Target="https://github.com/ollama/ollama/releases?page=10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gif" Type="http://schemas.openxmlformats.org/officeDocument/2006/relationships/image"/><Relationship Id="rId4" Target="../media/image4.gif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open-webui/open-webui" TargetMode="External" Type="http://schemas.openxmlformats.org/officeDocument/2006/relationships/hyperlink"/><Relationship Id="rId11" Target="https://github.com/ivanfioravanti/chatbot-ollama" TargetMode="External" Type="http://schemas.openxmlformats.org/officeDocument/2006/relationships/hyperlink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https://github.com/ollama/ollama/blob/main/docs/api.md" TargetMode="External" Type="http://schemas.openxmlformats.org/officeDocument/2006/relationships/hyperlink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https://github.com/ollama/ollama/blob/main/docs/gpu.md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ollama/ollama/tree/main/examples/modelfile-mario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5413944"/>
            <a:ext cx="7137598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84620" y="8519046"/>
            <a:ext cx="1974680" cy="739254"/>
            <a:chOff x="0" y="0"/>
            <a:chExt cx="520080" cy="194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284620" y="8671503"/>
            <a:ext cx="197468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70619"/>
            <a:ext cx="6531255" cy="176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40"/>
              </a:lnSpc>
              <a:spcBef>
                <a:spcPct val="0"/>
              </a:spcBef>
            </a:pPr>
            <a:r>
              <a:rPr lang="en-US" sz="10386" spc="10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AI TOOL: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82371"/>
            <a:ext cx="7137598" cy="176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40"/>
              </a:lnSpc>
            </a:pPr>
            <a:r>
              <a:rPr lang="en-US" sz="10386" spc="31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OLLAMA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984241"/>
            <a:ext cx="9161670" cy="118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There are a lot of interpretations of what Ollama is, like: It’s a library, a framework, an open-source lightweight platform, it’s quite docker-like, an LLM server, an LLM puller app, etc.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148526" y="2077303"/>
            <a:ext cx="4879850" cy="4879850"/>
          </a:xfrm>
          <a:custGeom>
            <a:avLst/>
            <a:gdLst/>
            <a:ahLst/>
            <a:cxnLst/>
            <a:rect r="r" b="b" t="t" l="l"/>
            <a:pathLst>
              <a:path h="4879850" w="4879850">
                <a:moveTo>
                  <a:pt x="0" y="0"/>
                </a:moveTo>
                <a:lnTo>
                  <a:pt x="4879851" y="0"/>
                </a:lnTo>
                <a:lnTo>
                  <a:pt x="4879851" y="4879850"/>
                </a:lnTo>
                <a:lnTo>
                  <a:pt x="0" y="487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729687"/>
            <a:ext cx="13281246" cy="78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But to simplify, Ollama is: </a:t>
            </a:r>
            <a:r>
              <a:rPr lang="en-US" b="true" sz="2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“The runner and container of Open Large Language Models, locally and without the need of internet through the CLI”.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53576" y="1567319"/>
            <a:ext cx="9605724" cy="7719556"/>
          </a:xfrm>
          <a:custGeom>
            <a:avLst/>
            <a:gdLst/>
            <a:ahLst/>
            <a:cxnLst/>
            <a:rect r="r" b="b" t="t" l="l"/>
            <a:pathLst>
              <a:path h="7719556" w="9605724">
                <a:moveTo>
                  <a:pt x="0" y="0"/>
                </a:moveTo>
                <a:lnTo>
                  <a:pt x="9605724" y="0"/>
                </a:lnTo>
                <a:lnTo>
                  <a:pt x="9605724" y="7719556"/>
                </a:lnTo>
                <a:lnTo>
                  <a:pt x="0" y="771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89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84620" y="8519046"/>
            <a:ext cx="1974680" cy="739254"/>
            <a:chOff x="0" y="0"/>
            <a:chExt cx="520080" cy="194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284620" y="8671503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78678"/>
            <a:ext cx="5422303" cy="437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DISTRIBUTION OF OPEN-SOURCE LLM CATEGORIES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3463033" cy="739254"/>
            <a:chOff x="0" y="0"/>
            <a:chExt cx="912075" cy="1947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2074" cy="194701"/>
            </a:xfrm>
            <a:custGeom>
              <a:avLst/>
              <a:gdLst/>
              <a:ahLst/>
              <a:cxnLst/>
              <a:rect r="r" b="b" t="t" l="l"/>
              <a:pathLst>
                <a:path h="194701" w="912074">
                  <a:moveTo>
                    <a:pt x="89424" y="0"/>
                  </a:moveTo>
                  <a:lnTo>
                    <a:pt x="822651" y="0"/>
                  </a:lnTo>
                  <a:cubicBezTo>
                    <a:pt x="846368" y="0"/>
                    <a:pt x="869113" y="9421"/>
                    <a:pt x="885883" y="26192"/>
                  </a:cubicBezTo>
                  <a:cubicBezTo>
                    <a:pt x="902653" y="42962"/>
                    <a:pt x="912074" y="65707"/>
                    <a:pt x="912074" y="89424"/>
                  </a:cubicBezTo>
                  <a:lnTo>
                    <a:pt x="912074" y="105277"/>
                  </a:lnTo>
                  <a:cubicBezTo>
                    <a:pt x="912074" y="128994"/>
                    <a:pt x="902653" y="151739"/>
                    <a:pt x="885883" y="168509"/>
                  </a:cubicBezTo>
                  <a:cubicBezTo>
                    <a:pt x="869113" y="185279"/>
                    <a:pt x="846368" y="194701"/>
                    <a:pt x="822651" y="194701"/>
                  </a:cubicBezTo>
                  <a:lnTo>
                    <a:pt x="89424" y="194701"/>
                  </a:lnTo>
                  <a:cubicBezTo>
                    <a:pt x="65707" y="194701"/>
                    <a:pt x="42962" y="185279"/>
                    <a:pt x="26192" y="168509"/>
                  </a:cubicBezTo>
                  <a:cubicBezTo>
                    <a:pt x="9421" y="151739"/>
                    <a:pt x="0" y="128994"/>
                    <a:pt x="0" y="105277"/>
                  </a:cubicBezTo>
                  <a:lnTo>
                    <a:pt x="0" y="89424"/>
                  </a:lnTo>
                  <a:cubicBezTo>
                    <a:pt x="0" y="65707"/>
                    <a:pt x="9421" y="42962"/>
                    <a:pt x="26192" y="26192"/>
                  </a:cubicBezTo>
                  <a:cubicBezTo>
                    <a:pt x="42962" y="9421"/>
                    <a:pt x="65707" y="0"/>
                    <a:pt x="89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12075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181157"/>
            <a:ext cx="3463033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FUNCTIONALITY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4620" y="1028700"/>
            <a:ext cx="1974680" cy="739254"/>
            <a:chOff x="0" y="0"/>
            <a:chExt cx="520080" cy="194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991878" y="4038327"/>
            <a:ext cx="0" cy="3504038"/>
          </a:xfrm>
          <a:prstGeom prst="line">
            <a:avLst/>
          </a:prstGeom>
          <a:ln cap="flat" w="19050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3377482" y="4038327"/>
            <a:ext cx="0" cy="3504038"/>
          </a:xfrm>
          <a:prstGeom prst="line">
            <a:avLst/>
          </a:prstGeom>
          <a:ln cap="flat" w="19050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4610321" y="4038327"/>
            <a:ext cx="0" cy="3504038"/>
          </a:xfrm>
          <a:prstGeom prst="line">
            <a:avLst/>
          </a:prstGeom>
          <a:ln cap="flat" w="19050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302069" y="7035373"/>
            <a:ext cx="2771550" cy="887762"/>
          </a:xfrm>
          <a:custGeom>
            <a:avLst/>
            <a:gdLst/>
            <a:ahLst/>
            <a:cxnLst/>
            <a:rect r="r" b="b" t="t" l="l"/>
            <a:pathLst>
              <a:path h="887762" w="2771550">
                <a:moveTo>
                  <a:pt x="0" y="0"/>
                </a:moveTo>
                <a:lnTo>
                  <a:pt x="2771551" y="0"/>
                </a:lnTo>
                <a:lnTo>
                  <a:pt x="2771551" y="887762"/>
                </a:lnTo>
                <a:lnTo>
                  <a:pt x="0" y="8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0402" y="7271026"/>
            <a:ext cx="2922419" cy="624667"/>
          </a:xfrm>
          <a:custGeom>
            <a:avLst/>
            <a:gdLst/>
            <a:ahLst/>
            <a:cxnLst/>
            <a:rect r="r" b="b" t="t" l="l"/>
            <a:pathLst>
              <a:path h="624667" w="2922419">
                <a:moveTo>
                  <a:pt x="0" y="0"/>
                </a:moveTo>
                <a:lnTo>
                  <a:pt x="2922419" y="0"/>
                </a:lnTo>
                <a:lnTo>
                  <a:pt x="2922419" y="624667"/>
                </a:lnTo>
                <a:lnTo>
                  <a:pt x="0" y="624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94624" y="6677840"/>
            <a:ext cx="2606383" cy="1462653"/>
          </a:xfrm>
          <a:custGeom>
            <a:avLst/>
            <a:gdLst/>
            <a:ahLst/>
            <a:cxnLst/>
            <a:rect r="r" b="b" t="t" l="l"/>
            <a:pathLst>
              <a:path h="1462653" w="2606383">
                <a:moveTo>
                  <a:pt x="0" y="0"/>
                </a:moveTo>
                <a:lnTo>
                  <a:pt x="2606382" y="0"/>
                </a:lnTo>
                <a:lnTo>
                  <a:pt x="2606382" y="1462653"/>
                </a:lnTo>
                <a:lnTo>
                  <a:pt x="0" y="1462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97650" y="7081994"/>
            <a:ext cx="3620707" cy="877730"/>
          </a:xfrm>
          <a:custGeom>
            <a:avLst/>
            <a:gdLst/>
            <a:ahLst/>
            <a:cxnLst/>
            <a:rect r="r" b="b" t="t" l="l"/>
            <a:pathLst>
              <a:path h="877730" w="3620707">
                <a:moveTo>
                  <a:pt x="0" y="0"/>
                </a:moveTo>
                <a:lnTo>
                  <a:pt x="3620707" y="0"/>
                </a:lnTo>
                <a:lnTo>
                  <a:pt x="3620707" y="877730"/>
                </a:lnTo>
                <a:lnTo>
                  <a:pt x="0" y="877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5802" r="0" b="-66233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3463033" cy="739254"/>
            <a:chOff x="0" y="0"/>
            <a:chExt cx="912075" cy="1947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2074" cy="194701"/>
            </a:xfrm>
            <a:custGeom>
              <a:avLst/>
              <a:gdLst/>
              <a:ahLst/>
              <a:cxnLst/>
              <a:rect r="r" b="b" t="t" l="l"/>
              <a:pathLst>
                <a:path h="194701" w="912074">
                  <a:moveTo>
                    <a:pt x="89424" y="0"/>
                  </a:moveTo>
                  <a:lnTo>
                    <a:pt x="822651" y="0"/>
                  </a:lnTo>
                  <a:cubicBezTo>
                    <a:pt x="846368" y="0"/>
                    <a:pt x="869113" y="9421"/>
                    <a:pt x="885883" y="26192"/>
                  </a:cubicBezTo>
                  <a:cubicBezTo>
                    <a:pt x="902653" y="42962"/>
                    <a:pt x="912074" y="65707"/>
                    <a:pt x="912074" y="89424"/>
                  </a:cubicBezTo>
                  <a:lnTo>
                    <a:pt x="912074" y="105277"/>
                  </a:lnTo>
                  <a:cubicBezTo>
                    <a:pt x="912074" y="128994"/>
                    <a:pt x="902653" y="151739"/>
                    <a:pt x="885883" y="168509"/>
                  </a:cubicBezTo>
                  <a:cubicBezTo>
                    <a:pt x="869113" y="185279"/>
                    <a:pt x="846368" y="194701"/>
                    <a:pt x="822651" y="194701"/>
                  </a:cubicBezTo>
                  <a:lnTo>
                    <a:pt x="89424" y="194701"/>
                  </a:lnTo>
                  <a:cubicBezTo>
                    <a:pt x="65707" y="194701"/>
                    <a:pt x="42962" y="185279"/>
                    <a:pt x="26192" y="168509"/>
                  </a:cubicBezTo>
                  <a:cubicBezTo>
                    <a:pt x="9421" y="151739"/>
                    <a:pt x="0" y="128994"/>
                    <a:pt x="0" y="105277"/>
                  </a:cubicBezTo>
                  <a:lnTo>
                    <a:pt x="0" y="89424"/>
                  </a:lnTo>
                  <a:cubicBezTo>
                    <a:pt x="0" y="65707"/>
                    <a:pt x="9421" y="42962"/>
                    <a:pt x="26192" y="26192"/>
                  </a:cubicBezTo>
                  <a:cubicBezTo>
                    <a:pt x="42962" y="9421"/>
                    <a:pt x="65707" y="0"/>
                    <a:pt x="89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12075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284620" y="1181157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398923"/>
            <a:ext cx="9544899" cy="111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TOP LLM MODELS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8945" y="4299950"/>
            <a:ext cx="2485332" cy="39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  <a:spcBef>
                <a:spcPct val="0"/>
              </a:spcBef>
            </a:pPr>
            <a:r>
              <a:rPr lang="en-US" sz="230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PHI3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55149" y="4268840"/>
            <a:ext cx="2485332" cy="39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  <a:spcBef>
                <a:spcPct val="0"/>
              </a:spcBef>
            </a:pPr>
            <a:r>
              <a:rPr lang="en-US" sz="230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LLAMA3.2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78609" y="4299950"/>
            <a:ext cx="2485332" cy="39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  <a:spcBef>
                <a:spcPct val="0"/>
              </a:spcBef>
            </a:pPr>
            <a:r>
              <a:rPr lang="en-US" sz="230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QWEN2.5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02069" y="4268840"/>
            <a:ext cx="2485332" cy="39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  <a:spcBef>
                <a:spcPct val="0"/>
              </a:spcBef>
            </a:pPr>
            <a:r>
              <a:rPr lang="en-US" sz="230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MISTRAL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295186"/>
            <a:ext cx="3265822" cy="95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4"/>
              </a:lnSpc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Parameters: 3B</a:t>
            </a:r>
          </a:p>
          <a:p>
            <a:pPr algn="just">
              <a:lnSpc>
                <a:spcPts val="2554"/>
              </a:lnSpc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Size: 2.2GB</a:t>
            </a:r>
          </a:p>
          <a:p>
            <a:pPr algn="just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Context length: 4K tokens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84152" y="5295186"/>
            <a:ext cx="3429129" cy="95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4"/>
              </a:lnSpc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Parameters: 1B - 3B</a:t>
            </a:r>
          </a:p>
          <a:p>
            <a:pPr algn="just">
              <a:lnSpc>
                <a:spcPts val="2554"/>
              </a:lnSpc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Size: 4.7GB</a:t>
            </a:r>
          </a:p>
          <a:p>
            <a:pPr algn="just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Context length: 131K tokens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82895" y="5248955"/>
            <a:ext cx="3450218" cy="95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4"/>
              </a:lnSpc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Parameters: 0.5B - 72B</a:t>
            </a:r>
          </a:p>
          <a:p>
            <a:pPr algn="just">
              <a:lnSpc>
                <a:spcPts val="2554"/>
              </a:lnSpc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Size: 4.7GB</a:t>
            </a:r>
          </a:p>
          <a:p>
            <a:pPr algn="just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Context length: 128K tokens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04871" y="5248955"/>
            <a:ext cx="3354429" cy="95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4"/>
              </a:lnSpc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Parameters: 7B</a:t>
            </a:r>
          </a:p>
          <a:p>
            <a:pPr algn="just">
              <a:lnSpc>
                <a:spcPts val="2554"/>
              </a:lnSpc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Size: 4.1 GB</a:t>
            </a:r>
          </a:p>
          <a:p>
            <a:pPr algn="just">
              <a:lnSpc>
                <a:spcPts val="2554"/>
              </a:lnSpc>
              <a:spcBef>
                <a:spcPct val="0"/>
              </a:spcBef>
            </a:pPr>
            <a:r>
              <a:rPr lang="en-US" sz="1824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Context length: 10K tokens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1181157"/>
            <a:ext cx="3463033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FUNCTIONALITY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8867243"/>
            <a:ext cx="5253558" cy="39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  <a:spcBef>
                <a:spcPct val="0"/>
              </a:spcBef>
            </a:pPr>
            <a:r>
              <a:rPr lang="en-US" sz="2304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6" tooltip="https://huggingface.co/models"/>
              </a:rPr>
              <a:t>MORE MODELS IN HUGGINGFACE!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463033" cy="739254"/>
            <a:chOff x="0" y="0"/>
            <a:chExt cx="912075" cy="194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2074" cy="194701"/>
            </a:xfrm>
            <a:custGeom>
              <a:avLst/>
              <a:gdLst/>
              <a:ahLst/>
              <a:cxnLst/>
              <a:rect r="r" b="b" t="t" l="l"/>
              <a:pathLst>
                <a:path h="194701" w="912074">
                  <a:moveTo>
                    <a:pt x="89424" y="0"/>
                  </a:moveTo>
                  <a:lnTo>
                    <a:pt x="822651" y="0"/>
                  </a:lnTo>
                  <a:cubicBezTo>
                    <a:pt x="846368" y="0"/>
                    <a:pt x="869113" y="9421"/>
                    <a:pt x="885883" y="26192"/>
                  </a:cubicBezTo>
                  <a:cubicBezTo>
                    <a:pt x="902653" y="42962"/>
                    <a:pt x="912074" y="65707"/>
                    <a:pt x="912074" y="89424"/>
                  </a:cubicBezTo>
                  <a:lnTo>
                    <a:pt x="912074" y="105277"/>
                  </a:lnTo>
                  <a:cubicBezTo>
                    <a:pt x="912074" y="128994"/>
                    <a:pt x="902653" y="151739"/>
                    <a:pt x="885883" y="168509"/>
                  </a:cubicBezTo>
                  <a:cubicBezTo>
                    <a:pt x="869113" y="185279"/>
                    <a:pt x="846368" y="194701"/>
                    <a:pt x="822651" y="194701"/>
                  </a:cubicBezTo>
                  <a:lnTo>
                    <a:pt x="89424" y="194701"/>
                  </a:lnTo>
                  <a:cubicBezTo>
                    <a:pt x="65707" y="194701"/>
                    <a:pt x="42962" y="185279"/>
                    <a:pt x="26192" y="168509"/>
                  </a:cubicBezTo>
                  <a:cubicBezTo>
                    <a:pt x="9421" y="151739"/>
                    <a:pt x="0" y="128994"/>
                    <a:pt x="0" y="105277"/>
                  </a:cubicBezTo>
                  <a:lnTo>
                    <a:pt x="0" y="89424"/>
                  </a:lnTo>
                  <a:cubicBezTo>
                    <a:pt x="0" y="65707"/>
                    <a:pt x="9421" y="42962"/>
                    <a:pt x="26192" y="26192"/>
                  </a:cubicBezTo>
                  <a:cubicBezTo>
                    <a:pt x="42962" y="9421"/>
                    <a:pt x="65707" y="0"/>
                    <a:pt x="89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12075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84620" y="1028700"/>
            <a:ext cx="1974680" cy="739254"/>
            <a:chOff x="0" y="0"/>
            <a:chExt cx="520080" cy="1947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181157"/>
            <a:ext cx="3463033" cy="39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CONCLUSIONS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84620" y="1181157"/>
            <a:ext cx="1974680" cy="39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99952"/>
            <a:ext cx="5424594" cy="111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00" y="4117342"/>
            <a:ext cx="5623907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28700" y="4723289"/>
            <a:ext cx="7496284" cy="1558270"/>
            <a:chOff x="0" y="0"/>
            <a:chExt cx="9995045" cy="207769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97765"/>
              <a:ext cx="9995045" cy="1379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Cloud-based models often suffer from network latency. With Ollama, the model </a:t>
              </a: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runs on your local machine</a:t>
              </a: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, eliminating this issue.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31401"/>
              <a:ext cx="552791" cy="414718"/>
              <a:chOff x="0" y="0"/>
              <a:chExt cx="109193" cy="8192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9193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9193">
                    <a:moveTo>
                      <a:pt x="0" y="0"/>
                    </a:moveTo>
                    <a:lnTo>
                      <a:pt x="109193" y="0"/>
                    </a:lnTo>
                    <a:lnTo>
                      <a:pt x="109193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09193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952061" y="-38100"/>
              <a:ext cx="9042984" cy="5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LATENCY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6866284"/>
            <a:ext cx="7496284" cy="1558270"/>
            <a:chOff x="0" y="0"/>
            <a:chExt cx="9995045" cy="207769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97765"/>
              <a:ext cx="9995045" cy="1379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With cloud-based solutions, you have to send your data over the internet. </a:t>
              </a: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Ollama keeps it local</a:t>
              </a: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, offering a more </a:t>
              </a: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secure environment</a:t>
              </a: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 for your sensitive data.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31401"/>
              <a:ext cx="552791" cy="414718"/>
              <a:chOff x="0" y="0"/>
              <a:chExt cx="109193" cy="8192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9193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9193">
                    <a:moveTo>
                      <a:pt x="0" y="0"/>
                    </a:moveTo>
                    <a:lnTo>
                      <a:pt x="109193" y="0"/>
                    </a:lnTo>
                    <a:lnTo>
                      <a:pt x="109193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09193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952061" y="-38100"/>
              <a:ext cx="9042984" cy="5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DATA TRANSFER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6489" y="2495177"/>
            <a:ext cx="7772811" cy="1205880"/>
            <a:chOff x="0" y="0"/>
            <a:chExt cx="10363747" cy="160784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697765"/>
              <a:ext cx="10363747" cy="910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Ollama can reduce your model </a:t>
              </a: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inference time</a:t>
              </a: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 by up to 50%, depending on your hardware configuration.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31401"/>
              <a:ext cx="573182" cy="414718"/>
              <a:chOff x="0" y="0"/>
              <a:chExt cx="113221" cy="8192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3221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13221">
                    <a:moveTo>
                      <a:pt x="0" y="0"/>
                    </a:moveTo>
                    <a:lnTo>
                      <a:pt x="113221" y="0"/>
                    </a:lnTo>
                    <a:lnTo>
                      <a:pt x="113221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13221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987181" y="-38100"/>
              <a:ext cx="9376566" cy="5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MODEL INFERENCE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86489" y="4364365"/>
            <a:ext cx="7772811" cy="1558270"/>
            <a:chOff x="0" y="0"/>
            <a:chExt cx="10363747" cy="207769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697765"/>
              <a:ext cx="10363747" cy="1379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Ollama gives you the freedom to tweak the </a:t>
              </a:r>
              <a:r>
                <a:rPr lang="en-US" b="true" sz="20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models as per your needs</a:t>
              </a: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, something that's often restricted in cloud-based platforms.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31401"/>
              <a:ext cx="573182" cy="414718"/>
              <a:chOff x="0" y="0"/>
              <a:chExt cx="113221" cy="8192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13221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13221">
                    <a:moveTo>
                      <a:pt x="0" y="0"/>
                    </a:moveTo>
                    <a:lnTo>
                      <a:pt x="113221" y="0"/>
                    </a:lnTo>
                    <a:lnTo>
                      <a:pt x="113221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13221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987181" y="-38100"/>
              <a:ext cx="9376566" cy="5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CUSTOMIZATION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030086" y="6589385"/>
            <a:ext cx="2685617" cy="2583939"/>
            <a:chOff x="0" y="0"/>
            <a:chExt cx="3580822" cy="344525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172219" cy="3445253"/>
            </a:xfrm>
            <a:custGeom>
              <a:avLst/>
              <a:gdLst/>
              <a:ahLst/>
              <a:cxnLst/>
              <a:rect r="r" b="b" t="t" l="l"/>
              <a:pathLst>
                <a:path h="3445253" w="3172219">
                  <a:moveTo>
                    <a:pt x="0" y="0"/>
                  </a:moveTo>
                  <a:lnTo>
                    <a:pt x="3172219" y="0"/>
                  </a:lnTo>
                  <a:lnTo>
                    <a:pt x="3172219" y="3445253"/>
                  </a:lnTo>
                  <a:lnTo>
                    <a:pt x="0" y="344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550" r="-163295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2685964" y="1594165"/>
              <a:ext cx="894858" cy="1329504"/>
              <a:chOff x="0" y="0"/>
              <a:chExt cx="622300" cy="92456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48260" y="49530"/>
                <a:ext cx="524510" cy="824230"/>
              </a:xfrm>
              <a:custGeom>
                <a:avLst/>
                <a:gdLst/>
                <a:ahLst/>
                <a:cxnLst/>
                <a:rect r="r" b="b" t="t" l="l"/>
                <a:pathLst>
                  <a:path h="824230" w="524510">
                    <a:moveTo>
                      <a:pt x="114300" y="281940"/>
                    </a:moveTo>
                    <a:cubicBezTo>
                      <a:pt x="130810" y="39370"/>
                      <a:pt x="147320" y="29210"/>
                      <a:pt x="163830" y="22860"/>
                    </a:cubicBezTo>
                    <a:cubicBezTo>
                      <a:pt x="180340" y="16510"/>
                      <a:pt x="204470" y="16510"/>
                      <a:pt x="220980" y="22860"/>
                    </a:cubicBezTo>
                    <a:cubicBezTo>
                      <a:pt x="237490" y="29210"/>
                      <a:pt x="248920" y="40640"/>
                      <a:pt x="264160" y="60960"/>
                    </a:cubicBezTo>
                    <a:cubicBezTo>
                      <a:pt x="293370" y="97790"/>
                      <a:pt x="351790" y="203200"/>
                      <a:pt x="364490" y="248920"/>
                    </a:cubicBezTo>
                    <a:cubicBezTo>
                      <a:pt x="370840" y="273050"/>
                      <a:pt x="370840" y="292100"/>
                      <a:pt x="365760" y="308610"/>
                    </a:cubicBezTo>
                    <a:cubicBezTo>
                      <a:pt x="361950" y="321310"/>
                      <a:pt x="355600" y="332740"/>
                      <a:pt x="344170" y="341630"/>
                    </a:cubicBezTo>
                    <a:cubicBezTo>
                      <a:pt x="327660" y="353060"/>
                      <a:pt x="292100" y="367030"/>
                      <a:pt x="270510" y="361950"/>
                    </a:cubicBezTo>
                    <a:cubicBezTo>
                      <a:pt x="247650" y="356870"/>
                      <a:pt x="222250" y="340360"/>
                      <a:pt x="210820" y="312420"/>
                    </a:cubicBezTo>
                    <a:cubicBezTo>
                      <a:pt x="190500" y="262890"/>
                      <a:pt x="215900" y="105410"/>
                      <a:pt x="236220" y="57150"/>
                    </a:cubicBezTo>
                    <a:cubicBezTo>
                      <a:pt x="246380" y="33020"/>
                      <a:pt x="261620" y="20320"/>
                      <a:pt x="275590" y="11430"/>
                    </a:cubicBezTo>
                    <a:cubicBezTo>
                      <a:pt x="287020" y="3810"/>
                      <a:pt x="302260" y="1270"/>
                      <a:pt x="314960" y="1270"/>
                    </a:cubicBezTo>
                    <a:cubicBezTo>
                      <a:pt x="327660" y="1270"/>
                      <a:pt x="342900" y="5080"/>
                      <a:pt x="354330" y="10160"/>
                    </a:cubicBezTo>
                    <a:cubicBezTo>
                      <a:pt x="365760" y="16510"/>
                      <a:pt x="377190" y="26670"/>
                      <a:pt x="384810" y="36830"/>
                    </a:cubicBezTo>
                    <a:cubicBezTo>
                      <a:pt x="392430" y="48260"/>
                      <a:pt x="394970" y="54610"/>
                      <a:pt x="398780" y="74930"/>
                    </a:cubicBezTo>
                    <a:cubicBezTo>
                      <a:pt x="410210" y="134620"/>
                      <a:pt x="412750" y="336550"/>
                      <a:pt x="398780" y="452120"/>
                    </a:cubicBezTo>
                    <a:cubicBezTo>
                      <a:pt x="387350" y="552450"/>
                      <a:pt x="356870" y="668020"/>
                      <a:pt x="331470" y="728980"/>
                    </a:cubicBezTo>
                    <a:cubicBezTo>
                      <a:pt x="317500" y="763270"/>
                      <a:pt x="308610" y="787400"/>
                      <a:pt x="285750" y="802640"/>
                    </a:cubicBezTo>
                    <a:cubicBezTo>
                      <a:pt x="260350" y="820420"/>
                      <a:pt x="217170" y="822960"/>
                      <a:pt x="180340" y="822960"/>
                    </a:cubicBezTo>
                    <a:cubicBezTo>
                      <a:pt x="138430" y="824230"/>
                      <a:pt x="74930" y="822960"/>
                      <a:pt x="48260" y="800100"/>
                    </a:cubicBezTo>
                    <a:cubicBezTo>
                      <a:pt x="25400" y="782320"/>
                      <a:pt x="8890" y="745490"/>
                      <a:pt x="15240" y="717550"/>
                    </a:cubicBezTo>
                    <a:cubicBezTo>
                      <a:pt x="24130" y="679450"/>
                      <a:pt x="85090" y="635000"/>
                      <a:pt x="139700" y="601980"/>
                    </a:cubicBezTo>
                    <a:cubicBezTo>
                      <a:pt x="214630" y="557530"/>
                      <a:pt x="378460" y="497840"/>
                      <a:pt x="438150" y="497840"/>
                    </a:cubicBezTo>
                    <a:cubicBezTo>
                      <a:pt x="463550" y="496570"/>
                      <a:pt x="478790" y="502920"/>
                      <a:pt x="492760" y="515620"/>
                    </a:cubicBezTo>
                    <a:cubicBezTo>
                      <a:pt x="509270" y="529590"/>
                      <a:pt x="524510" y="562610"/>
                      <a:pt x="523240" y="584200"/>
                    </a:cubicBezTo>
                    <a:cubicBezTo>
                      <a:pt x="521970" y="607060"/>
                      <a:pt x="505460" y="636270"/>
                      <a:pt x="483870" y="648970"/>
                    </a:cubicBezTo>
                    <a:cubicBezTo>
                      <a:pt x="454660" y="666750"/>
                      <a:pt x="402590" y="647700"/>
                      <a:pt x="351790" y="656590"/>
                    </a:cubicBezTo>
                    <a:cubicBezTo>
                      <a:pt x="278130" y="669290"/>
                      <a:pt x="144780" y="740410"/>
                      <a:pt x="86360" y="736600"/>
                    </a:cubicBezTo>
                    <a:cubicBezTo>
                      <a:pt x="55880" y="734060"/>
                      <a:pt x="33020" y="721360"/>
                      <a:pt x="19050" y="706120"/>
                    </a:cubicBezTo>
                    <a:cubicBezTo>
                      <a:pt x="7620" y="693420"/>
                      <a:pt x="2540" y="674370"/>
                      <a:pt x="2540" y="659130"/>
                    </a:cubicBezTo>
                    <a:cubicBezTo>
                      <a:pt x="2540" y="642620"/>
                      <a:pt x="7620" y="623570"/>
                      <a:pt x="17780" y="610870"/>
                    </a:cubicBezTo>
                    <a:cubicBezTo>
                      <a:pt x="31750" y="595630"/>
                      <a:pt x="64770" y="580390"/>
                      <a:pt x="85090" y="579120"/>
                    </a:cubicBezTo>
                    <a:cubicBezTo>
                      <a:pt x="101600" y="579120"/>
                      <a:pt x="119380" y="588010"/>
                      <a:pt x="132080" y="598170"/>
                    </a:cubicBezTo>
                    <a:cubicBezTo>
                      <a:pt x="143510" y="608330"/>
                      <a:pt x="154940" y="623570"/>
                      <a:pt x="157480" y="640080"/>
                    </a:cubicBezTo>
                    <a:cubicBezTo>
                      <a:pt x="161290" y="660400"/>
                      <a:pt x="151130" y="695960"/>
                      <a:pt x="138430" y="711200"/>
                    </a:cubicBezTo>
                    <a:cubicBezTo>
                      <a:pt x="128270" y="725170"/>
                      <a:pt x="110490" y="732790"/>
                      <a:pt x="95250" y="735330"/>
                    </a:cubicBezTo>
                    <a:cubicBezTo>
                      <a:pt x="78740" y="737870"/>
                      <a:pt x="59690" y="736600"/>
                      <a:pt x="45720" y="727710"/>
                    </a:cubicBezTo>
                    <a:cubicBezTo>
                      <a:pt x="27940" y="717550"/>
                      <a:pt x="7620" y="687070"/>
                      <a:pt x="3810" y="666750"/>
                    </a:cubicBezTo>
                    <a:cubicBezTo>
                      <a:pt x="0" y="650240"/>
                      <a:pt x="5080" y="632460"/>
                      <a:pt x="13970" y="618490"/>
                    </a:cubicBezTo>
                    <a:cubicBezTo>
                      <a:pt x="21590" y="604520"/>
                      <a:pt x="33020" y="596900"/>
                      <a:pt x="52070" y="585470"/>
                    </a:cubicBezTo>
                    <a:cubicBezTo>
                      <a:pt x="88900" y="563880"/>
                      <a:pt x="171450" y="535940"/>
                      <a:pt x="234950" y="521970"/>
                    </a:cubicBezTo>
                    <a:cubicBezTo>
                      <a:pt x="299720" y="506730"/>
                      <a:pt x="392430" y="492760"/>
                      <a:pt x="438150" y="497840"/>
                    </a:cubicBezTo>
                    <a:cubicBezTo>
                      <a:pt x="462280" y="500380"/>
                      <a:pt x="478790" y="502920"/>
                      <a:pt x="492760" y="515620"/>
                    </a:cubicBezTo>
                    <a:cubicBezTo>
                      <a:pt x="509270" y="529590"/>
                      <a:pt x="523240" y="563880"/>
                      <a:pt x="523240" y="584200"/>
                    </a:cubicBezTo>
                    <a:cubicBezTo>
                      <a:pt x="523240" y="603250"/>
                      <a:pt x="513080" y="622300"/>
                      <a:pt x="499110" y="637540"/>
                    </a:cubicBezTo>
                    <a:cubicBezTo>
                      <a:pt x="478790" y="659130"/>
                      <a:pt x="441960" y="674370"/>
                      <a:pt x="401320" y="690880"/>
                    </a:cubicBezTo>
                    <a:cubicBezTo>
                      <a:pt x="337820" y="715010"/>
                      <a:pt x="184150" y="782320"/>
                      <a:pt x="152400" y="749300"/>
                    </a:cubicBezTo>
                    <a:cubicBezTo>
                      <a:pt x="118110" y="713740"/>
                      <a:pt x="222250" y="558800"/>
                      <a:pt x="237490" y="450850"/>
                    </a:cubicBezTo>
                    <a:cubicBezTo>
                      <a:pt x="254000" y="328930"/>
                      <a:pt x="218440" y="114300"/>
                      <a:pt x="236220" y="57150"/>
                    </a:cubicBezTo>
                    <a:cubicBezTo>
                      <a:pt x="242570" y="38100"/>
                      <a:pt x="248920" y="31750"/>
                      <a:pt x="259080" y="22860"/>
                    </a:cubicBezTo>
                    <a:cubicBezTo>
                      <a:pt x="269240" y="13970"/>
                      <a:pt x="281940" y="7620"/>
                      <a:pt x="294640" y="3810"/>
                    </a:cubicBezTo>
                    <a:cubicBezTo>
                      <a:pt x="307340" y="1270"/>
                      <a:pt x="322580" y="0"/>
                      <a:pt x="335280" y="3810"/>
                    </a:cubicBezTo>
                    <a:cubicBezTo>
                      <a:pt x="347980" y="6350"/>
                      <a:pt x="360680" y="13970"/>
                      <a:pt x="370840" y="21590"/>
                    </a:cubicBezTo>
                    <a:cubicBezTo>
                      <a:pt x="381000" y="30480"/>
                      <a:pt x="389890" y="43180"/>
                      <a:pt x="393700" y="54610"/>
                    </a:cubicBezTo>
                    <a:cubicBezTo>
                      <a:pt x="398780" y="67310"/>
                      <a:pt x="400050" y="77470"/>
                      <a:pt x="398780" y="95250"/>
                    </a:cubicBezTo>
                    <a:cubicBezTo>
                      <a:pt x="397510" y="129540"/>
                      <a:pt x="368300" y="209550"/>
                      <a:pt x="364490" y="248920"/>
                    </a:cubicBezTo>
                    <a:cubicBezTo>
                      <a:pt x="361950" y="273050"/>
                      <a:pt x="370840" y="292100"/>
                      <a:pt x="365760" y="308610"/>
                    </a:cubicBezTo>
                    <a:cubicBezTo>
                      <a:pt x="361950" y="321310"/>
                      <a:pt x="354330" y="332740"/>
                      <a:pt x="344170" y="341630"/>
                    </a:cubicBezTo>
                    <a:cubicBezTo>
                      <a:pt x="331470" y="351790"/>
                      <a:pt x="308610" y="363220"/>
                      <a:pt x="289560" y="364490"/>
                    </a:cubicBezTo>
                    <a:cubicBezTo>
                      <a:pt x="271780" y="364490"/>
                      <a:pt x="252730" y="359410"/>
                      <a:pt x="233680" y="344170"/>
                    </a:cubicBezTo>
                    <a:cubicBezTo>
                      <a:pt x="200660" y="317500"/>
                      <a:pt x="154940" y="224790"/>
                      <a:pt x="134620" y="177800"/>
                    </a:cubicBezTo>
                    <a:cubicBezTo>
                      <a:pt x="121920" y="147320"/>
                      <a:pt x="111760" y="119380"/>
                      <a:pt x="111760" y="97790"/>
                    </a:cubicBezTo>
                    <a:cubicBezTo>
                      <a:pt x="111760" y="83820"/>
                      <a:pt x="114300" y="72390"/>
                      <a:pt x="120650" y="60960"/>
                    </a:cubicBezTo>
                    <a:cubicBezTo>
                      <a:pt x="129540" y="46990"/>
                      <a:pt x="147320" y="29210"/>
                      <a:pt x="163830" y="22860"/>
                    </a:cubicBezTo>
                    <a:cubicBezTo>
                      <a:pt x="180340" y="16510"/>
                      <a:pt x="204470" y="15240"/>
                      <a:pt x="220980" y="22860"/>
                    </a:cubicBezTo>
                    <a:cubicBezTo>
                      <a:pt x="241300" y="31750"/>
                      <a:pt x="261620" y="50800"/>
                      <a:pt x="271780" y="78740"/>
                    </a:cubicBezTo>
                    <a:cubicBezTo>
                      <a:pt x="289560" y="129540"/>
                      <a:pt x="281940" y="275590"/>
                      <a:pt x="261620" y="317500"/>
                    </a:cubicBezTo>
                    <a:cubicBezTo>
                      <a:pt x="251460" y="339090"/>
                      <a:pt x="234950" y="347980"/>
                      <a:pt x="220980" y="354330"/>
                    </a:cubicBezTo>
                    <a:cubicBezTo>
                      <a:pt x="208280" y="360680"/>
                      <a:pt x="195580" y="361950"/>
                      <a:pt x="182880" y="359410"/>
                    </a:cubicBezTo>
                    <a:cubicBezTo>
                      <a:pt x="167640" y="356870"/>
                      <a:pt x="146050" y="346710"/>
                      <a:pt x="134620" y="334010"/>
                    </a:cubicBezTo>
                    <a:cubicBezTo>
                      <a:pt x="123190" y="320040"/>
                      <a:pt x="114300" y="281940"/>
                      <a:pt x="114300" y="28194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463033" cy="739254"/>
            <a:chOff x="0" y="0"/>
            <a:chExt cx="912075" cy="194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2074" cy="194701"/>
            </a:xfrm>
            <a:custGeom>
              <a:avLst/>
              <a:gdLst/>
              <a:ahLst/>
              <a:cxnLst/>
              <a:rect r="r" b="b" t="t" l="l"/>
              <a:pathLst>
                <a:path h="194701" w="912074">
                  <a:moveTo>
                    <a:pt x="89424" y="0"/>
                  </a:moveTo>
                  <a:lnTo>
                    <a:pt x="822651" y="0"/>
                  </a:lnTo>
                  <a:cubicBezTo>
                    <a:pt x="846368" y="0"/>
                    <a:pt x="869113" y="9421"/>
                    <a:pt x="885883" y="26192"/>
                  </a:cubicBezTo>
                  <a:cubicBezTo>
                    <a:pt x="902653" y="42962"/>
                    <a:pt x="912074" y="65707"/>
                    <a:pt x="912074" y="89424"/>
                  </a:cubicBezTo>
                  <a:lnTo>
                    <a:pt x="912074" y="105277"/>
                  </a:lnTo>
                  <a:cubicBezTo>
                    <a:pt x="912074" y="128994"/>
                    <a:pt x="902653" y="151739"/>
                    <a:pt x="885883" y="168509"/>
                  </a:cubicBezTo>
                  <a:cubicBezTo>
                    <a:pt x="869113" y="185279"/>
                    <a:pt x="846368" y="194701"/>
                    <a:pt x="822651" y="194701"/>
                  </a:cubicBezTo>
                  <a:lnTo>
                    <a:pt x="89424" y="194701"/>
                  </a:lnTo>
                  <a:cubicBezTo>
                    <a:pt x="65707" y="194701"/>
                    <a:pt x="42962" y="185279"/>
                    <a:pt x="26192" y="168509"/>
                  </a:cubicBezTo>
                  <a:cubicBezTo>
                    <a:pt x="9421" y="151739"/>
                    <a:pt x="0" y="128994"/>
                    <a:pt x="0" y="105277"/>
                  </a:cubicBezTo>
                  <a:lnTo>
                    <a:pt x="0" y="89424"/>
                  </a:lnTo>
                  <a:cubicBezTo>
                    <a:pt x="0" y="65707"/>
                    <a:pt x="9421" y="42962"/>
                    <a:pt x="26192" y="26192"/>
                  </a:cubicBezTo>
                  <a:cubicBezTo>
                    <a:pt x="42962" y="9421"/>
                    <a:pt x="65707" y="0"/>
                    <a:pt x="89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12075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84620" y="1028700"/>
            <a:ext cx="1974680" cy="739254"/>
            <a:chOff x="0" y="0"/>
            <a:chExt cx="520080" cy="1947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4117342"/>
            <a:ext cx="5623907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4746840"/>
            <a:ext cx="414593" cy="311039"/>
            <a:chOff x="0" y="0"/>
            <a:chExt cx="109193" cy="819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193" cy="81920"/>
            </a:xfrm>
            <a:custGeom>
              <a:avLst/>
              <a:gdLst/>
              <a:ahLst/>
              <a:cxnLst/>
              <a:rect r="r" b="b" t="t" l="l"/>
              <a:pathLst>
                <a:path h="81920" w="109193">
                  <a:moveTo>
                    <a:pt x="0" y="0"/>
                  </a:moveTo>
                  <a:lnTo>
                    <a:pt x="109193" y="0"/>
                  </a:lnTo>
                  <a:lnTo>
                    <a:pt x="109193" y="81920"/>
                  </a:lnTo>
                  <a:lnTo>
                    <a:pt x="0" y="8192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9193" cy="120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700030"/>
            <a:ext cx="7496284" cy="1558270"/>
            <a:chOff x="0" y="0"/>
            <a:chExt cx="9995045" cy="207769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97765"/>
              <a:ext cx="9995045" cy="1379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Can’t access to our files stored in our computers because most of them are text-base models. Don’t have that ability to process any file like images or PDFs.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0" y="31401"/>
              <a:ext cx="552791" cy="414718"/>
              <a:chOff x="0" y="0"/>
              <a:chExt cx="109193" cy="8192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9193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9193">
                    <a:moveTo>
                      <a:pt x="0" y="0"/>
                    </a:moveTo>
                    <a:lnTo>
                      <a:pt x="109193" y="0"/>
                    </a:lnTo>
                    <a:lnTo>
                      <a:pt x="109193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09193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952061" y="-38100"/>
              <a:ext cx="9042984" cy="5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TEXT-BASED MODEL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862117" y="3104133"/>
            <a:ext cx="7397183" cy="1196207"/>
            <a:chOff x="0" y="0"/>
            <a:chExt cx="9862911" cy="159494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31401"/>
              <a:ext cx="545483" cy="414718"/>
              <a:chOff x="0" y="0"/>
              <a:chExt cx="107750" cy="8192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7750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7750">
                    <a:moveTo>
                      <a:pt x="0" y="0"/>
                    </a:moveTo>
                    <a:lnTo>
                      <a:pt x="107750" y="0"/>
                    </a:lnTo>
                    <a:lnTo>
                      <a:pt x="107750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07750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939475" y="-38100"/>
              <a:ext cx="8923436" cy="1633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CONTEXT-LENGTH AND PARAMETERS LIMITATIONS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62117" y="4547249"/>
            <a:ext cx="7397183" cy="358096"/>
            <a:chOff x="0" y="0"/>
            <a:chExt cx="9862911" cy="47746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31401"/>
              <a:ext cx="545483" cy="414718"/>
              <a:chOff x="0" y="0"/>
              <a:chExt cx="107750" cy="8192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7750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7750">
                    <a:moveTo>
                      <a:pt x="0" y="0"/>
                    </a:moveTo>
                    <a:lnTo>
                      <a:pt x="107750" y="0"/>
                    </a:lnTo>
                    <a:lnTo>
                      <a:pt x="107750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07750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939475" y="-38100"/>
              <a:ext cx="8923436" cy="515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SESSION DURATION RESTRICTION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054852" y="5484603"/>
            <a:ext cx="7011712" cy="894351"/>
          </a:xfrm>
          <a:custGeom>
            <a:avLst/>
            <a:gdLst/>
            <a:ahLst/>
            <a:cxnLst/>
            <a:rect r="r" b="b" t="t" l="l"/>
            <a:pathLst>
              <a:path h="894351" w="7011712">
                <a:moveTo>
                  <a:pt x="0" y="0"/>
                </a:moveTo>
                <a:lnTo>
                  <a:pt x="7011713" y="0"/>
                </a:lnTo>
                <a:lnTo>
                  <a:pt x="7011713" y="894351"/>
                </a:lnTo>
                <a:lnTo>
                  <a:pt x="0" y="894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46" t="-57773" r="-115959" b="-30509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181157"/>
            <a:ext cx="3463033" cy="39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CONCLUSIONS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284620" y="1181157"/>
            <a:ext cx="1974680" cy="396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2599952"/>
            <a:ext cx="5424594" cy="111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CAUTIONS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5661473"/>
            <a:ext cx="7496284" cy="1396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May not have access to real-time data or the ability to learn from new experiences when disconnected from the internet. In certain situations, they 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might not provide the most accurate or up-to-date information.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42746" y="4685189"/>
            <a:ext cx="6782238" cy="81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OFFLINE ACCESS (A DOUBLE-EDGED SWORD)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811784" y="3712237"/>
            <a:ext cx="7137598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2712970" cy="739254"/>
            <a:chOff x="0" y="0"/>
            <a:chExt cx="714527" cy="194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4527" cy="194701"/>
            </a:xfrm>
            <a:custGeom>
              <a:avLst/>
              <a:gdLst/>
              <a:ahLst/>
              <a:cxnLst/>
              <a:rect r="r" b="b" t="t" l="l"/>
              <a:pathLst>
                <a:path h="194701" w="714527">
                  <a:moveTo>
                    <a:pt x="97350" y="0"/>
                  </a:moveTo>
                  <a:lnTo>
                    <a:pt x="617177" y="0"/>
                  </a:lnTo>
                  <a:cubicBezTo>
                    <a:pt x="670942" y="0"/>
                    <a:pt x="714527" y="43585"/>
                    <a:pt x="714527" y="97350"/>
                  </a:cubicBezTo>
                  <a:lnTo>
                    <a:pt x="714527" y="97350"/>
                  </a:lnTo>
                  <a:cubicBezTo>
                    <a:pt x="714527" y="123169"/>
                    <a:pt x="704271" y="147931"/>
                    <a:pt x="686014" y="166187"/>
                  </a:cubicBezTo>
                  <a:cubicBezTo>
                    <a:pt x="667757" y="184444"/>
                    <a:pt x="642996" y="194701"/>
                    <a:pt x="617177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4527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84620" y="1028700"/>
            <a:ext cx="1974680" cy="739254"/>
            <a:chOff x="0" y="0"/>
            <a:chExt cx="520080" cy="1947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11784" y="4593300"/>
            <a:ext cx="6751788" cy="358194"/>
            <a:chOff x="0" y="0"/>
            <a:chExt cx="9002383" cy="47759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31401"/>
              <a:ext cx="497890" cy="414718"/>
              <a:chOff x="0" y="0"/>
              <a:chExt cx="98349" cy="819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8349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98349">
                    <a:moveTo>
                      <a:pt x="0" y="0"/>
                    </a:moveTo>
                    <a:lnTo>
                      <a:pt x="98349" y="0"/>
                    </a:lnTo>
                    <a:lnTo>
                      <a:pt x="98349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98349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857507" y="-38100"/>
              <a:ext cx="8144877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BACKGROUND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16501" y="2632428"/>
            <a:ext cx="8327499" cy="6429190"/>
          </a:xfrm>
          <a:custGeom>
            <a:avLst/>
            <a:gdLst/>
            <a:ahLst/>
            <a:cxnLst/>
            <a:rect r="r" b="b" t="t" l="l"/>
            <a:pathLst>
              <a:path h="6429190" w="8327499">
                <a:moveTo>
                  <a:pt x="0" y="0"/>
                </a:moveTo>
                <a:lnTo>
                  <a:pt x="8327499" y="0"/>
                </a:lnTo>
                <a:lnTo>
                  <a:pt x="8327499" y="6429190"/>
                </a:lnTo>
                <a:lnTo>
                  <a:pt x="0" y="6429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06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91208" y="1181157"/>
            <a:ext cx="2587953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84620" y="1181157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11784" y="2584803"/>
            <a:ext cx="7137598" cy="78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Stands for Omni-Layer Learning Language Acquisition Model.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11784" y="5268325"/>
            <a:ext cx="7447516" cy="398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Ollama was released for the first in 2023 by </a:t>
            </a:r>
            <a:r>
              <a:rPr lang="en-US" sz="22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Michael Chiang</a:t>
            </a: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22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Jeffrey Morgan</a:t>
            </a: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in Palo Alto, CA.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 is </a:t>
            </a:r>
            <a:r>
              <a:rPr lang="en-US" sz="22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based on </a:t>
            </a:r>
            <a:r>
              <a:rPr lang="en-US" b="true" sz="2299" u="sng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hlinkClick r:id="rId3" tooltip="https://github.com/ggerganov/llama.cpp"/>
              </a:rPr>
              <a:t>llama.cpp</a:t>
            </a: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(an implementation of the Llama architecture in plan C/C++).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They published the first revision (</a:t>
            </a:r>
            <a:r>
              <a:rPr lang="en-US" b="true" sz="2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v0.0.1</a:t>
            </a: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) on </a:t>
            </a:r>
            <a:r>
              <a:rPr lang="en-US" b="true" sz="2299" u="sng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hlinkClick r:id="rId4" tooltip="https://github.com/ollama/ollama/releases?page=10"/>
              </a:rPr>
              <a:t>Github</a:t>
            </a: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and began by </a:t>
            </a:r>
            <a:r>
              <a:rPr lang="en-US" b="true" sz="2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supporting</a:t>
            </a: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the 1st LLM: </a:t>
            </a:r>
            <a:r>
              <a:rPr lang="en-US" b="true" sz="2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Llama2</a:t>
            </a: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6258301"/>
            <a:ext cx="7137598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2712970" cy="739254"/>
            <a:chOff x="0" y="0"/>
            <a:chExt cx="714527" cy="194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4527" cy="194701"/>
            </a:xfrm>
            <a:custGeom>
              <a:avLst/>
              <a:gdLst/>
              <a:ahLst/>
              <a:cxnLst/>
              <a:rect r="r" b="b" t="t" l="l"/>
              <a:pathLst>
                <a:path h="194701" w="714527">
                  <a:moveTo>
                    <a:pt x="97350" y="0"/>
                  </a:moveTo>
                  <a:lnTo>
                    <a:pt x="617177" y="0"/>
                  </a:lnTo>
                  <a:cubicBezTo>
                    <a:pt x="670942" y="0"/>
                    <a:pt x="714527" y="43585"/>
                    <a:pt x="714527" y="97350"/>
                  </a:cubicBezTo>
                  <a:lnTo>
                    <a:pt x="714527" y="97350"/>
                  </a:lnTo>
                  <a:cubicBezTo>
                    <a:pt x="714527" y="123169"/>
                    <a:pt x="704271" y="147931"/>
                    <a:pt x="686014" y="166187"/>
                  </a:cubicBezTo>
                  <a:cubicBezTo>
                    <a:pt x="667757" y="184444"/>
                    <a:pt x="642996" y="194701"/>
                    <a:pt x="617177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4527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1208" y="1181157"/>
            <a:ext cx="2587953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BACKGROUND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84620" y="8519046"/>
            <a:ext cx="1974680" cy="739254"/>
            <a:chOff x="0" y="0"/>
            <a:chExt cx="520080" cy="1947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284620" y="8671503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48526" y="2077303"/>
            <a:ext cx="4879850" cy="4879850"/>
          </a:xfrm>
          <a:custGeom>
            <a:avLst/>
            <a:gdLst/>
            <a:ahLst/>
            <a:cxnLst/>
            <a:rect r="r" b="b" t="t" l="l"/>
            <a:pathLst>
              <a:path h="4879850" w="4879850">
                <a:moveTo>
                  <a:pt x="0" y="0"/>
                </a:moveTo>
                <a:lnTo>
                  <a:pt x="4879851" y="0"/>
                </a:lnTo>
                <a:lnTo>
                  <a:pt x="4879851" y="4879850"/>
                </a:lnTo>
                <a:lnTo>
                  <a:pt x="0" y="487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326728"/>
            <a:ext cx="7447516" cy="176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40"/>
              </a:lnSpc>
              <a:spcBef>
                <a:spcPct val="0"/>
              </a:spcBef>
            </a:pPr>
            <a:r>
              <a:rPr lang="en-US" sz="1038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PRICING?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6258301"/>
            <a:ext cx="7137598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2712970" cy="739254"/>
            <a:chOff x="0" y="0"/>
            <a:chExt cx="714527" cy="194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4527" cy="194701"/>
            </a:xfrm>
            <a:custGeom>
              <a:avLst/>
              <a:gdLst/>
              <a:ahLst/>
              <a:cxnLst/>
              <a:rect r="r" b="b" t="t" l="l"/>
              <a:pathLst>
                <a:path h="194701" w="714527">
                  <a:moveTo>
                    <a:pt x="97350" y="0"/>
                  </a:moveTo>
                  <a:lnTo>
                    <a:pt x="617177" y="0"/>
                  </a:lnTo>
                  <a:cubicBezTo>
                    <a:pt x="670942" y="0"/>
                    <a:pt x="714527" y="43585"/>
                    <a:pt x="714527" y="97350"/>
                  </a:cubicBezTo>
                  <a:lnTo>
                    <a:pt x="714527" y="97350"/>
                  </a:lnTo>
                  <a:cubicBezTo>
                    <a:pt x="714527" y="123169"/>
                    <a:pt x="704271" y="147931"/>
                    <a:pt x="686014" y="166187"/>
                  </a:cubicBezTo>
                  <a:cubicBezTo>
                    <a:pt x="667757" y="184444"/>
                    <a:pt x="642996" y="194701"/>
                    <a:pt x="617177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14527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1208" y="1181157"/>
            <a:ext cx="2587953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BACKGROUND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84620" y="8519046"/>
            <a:ext cx="1974680" cy="739254"/>
            <a:chOff x="0" y="0"/>
            <a:chExt cx="520080" cy="1947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284620" y="8671503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48526" y="2077303"/>
            <a:ext cx="4879850" cy="4879850"/>
          </a:xfrm>
          <a:custGeom>
            <a:avLst/>
            <a:gdLst/>
            <a:ahLst/>
            <a:cxnLst/>
            <a:rect r="r" b="b" t="t" l="l"/>
            <a:pathLst>
              <a:path h="4879850" w="4879850">
                <a:moveTo>
                  <a:pt x="0" y="0"/>
                </a:moveTo>
                <a:lnTo>
                  <a:pt x="4879851" y="0"/>
                </a:lnTo>
                <a:lnTo>
                  <a:pt x="4879851" y="4879850"/>
                </a:lnTo>
                <a:lnTo>
                  <a:pt x="0" y="487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326728"/>
            <a:ext cx="7447516" cy="176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40"/>
              </a:lnSpc>
              <a:spcBef>
                <a:spcPct val="0"/>
              </a:spcBef>
            </a:pPr>
            <a:r>
              <a:rPr lang="en-US" sz="1038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PRICING?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44999"/>
          </a:blip>
          <a:srcRect l="0" t="0" r="0" b="0"/>
          <a:stretch>
            <a:fillRect/>
          </a:stretch>
        </p:blipFill>
        <p:spPr>
          <a:xfrm flipH="false" flipV="false" rot="0">
            <a:off x="3517801" y="-965398"/>
            <a:ext cx="11252398" cy="1125239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44999"/>
          </a:blip>
          <a:srcRect l="0" t="0" r="0" b="0"/>
          <a:stretch>
            <a:fillRect/>
          </a:stretch>
        </p:blipFill>
        <p:spPr>
          <a:xfrm flipH="false" flipV="false" rot="0">
            <a:off x="5473777" y="5303913"/>
            <a:ext cx="6297750" cy="7211246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-984945">
            <a:off x="3697654" y="2831358"/>
            <a:ext cx="10892691" cy="5208687"/>
          </a:xfrm>
          <a:custGeom>
            <a:avLst/>
            <a:gdLst/>
            <a:ahLst/>
            <a:cxnLst/>
            <a:rect r="r" b="b" t="t" l="l"/>
            <a:pathLst>
              <a:path h="5208687" w="10892691">
                <a:moveTo>
                  <a:pt x="0" y="0"/>
                </a:moveTo>
                <a:lnTo>
                  <a:pt x="10892692" y="0"/>
                </a:lnTo>
                <a:lnTo>
                  <a:pt x="10892692" y="5208686"/>
                </a:lnTo>
                <a:lnTo>
                  <a:pt x="0" y="520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994000" cy="739254"/>
            <a:chOff x="0" y="0"/>
            <a:chExt cx="2105416" cy="194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5416" cy="194701"/>
            </a:xfrm>
            <a:custGeom>
              <a:avLst/>
              <a:gdLst/>
              <a:ahLst/>
              <a:cxnLst/>
              <a:rect r="r" b="b" t="t" l="l"/>
              <a:pathLst>
                <a:path h="194701" w="2105416">
                  <a:moveTo>
                    <a:pt x="38739" y="0"/>
                  </a:moveTo>
                  <a:lnTo>
                    <a:pt x="2066677" y="0"/>
                  </a:lnTo>
                  <a:cubicBezTo>
                    <a:pt x="2076951" y="0"/>
                    <a:pt x="2086804" y="4081"/>
                    <a:pt x="2094069" y="11346"/>
                  </a:cubicBezTo>
                  <a:cubicBezTo>
                    <a:pt x="2101334" y="18611"/>
                    <a:pt x="2105416" y="28465"/>
                    <a:pt x="2105416" y="38739"/>
                  </a:cubicBezTo>
                  <a:lnTo>
                    <a:pt x="2105416" y="155962"/>
                  </a:lnTo>
                  <a:cubicBezTo>
                    <a:pt x="2105416" y="166236"/>
                    <a:pt x="2101334" y="176089"/>
                    <a:pt x="2094069" y="183354"/>
                  </a:cubicBezTo>
                  <a:cubicBezTo>
                    <a:pt x="2086804" y="190619"/>
                    <a:pt x="2076951" y="194701"/>
                    <a:pt x="2066677" y="194701"/>
                  </a:cubicBezTo>
                  <a:lnTo>
                    <a:pt x="38739" y="194701"/>
                  </a:lnTo>
                  <a:cubicBezTo>
                    <a:pt x="17344" y="194701"/>
                    <a:pt x="0" y="177357"/>
                    <a:pt x="0" y="155962"/>
                  </a:cubicBezTo>
                  <a:lnTo>
                    <a:pt x="0" y="38739"/>
                  </a:lnTo>
                  <a:cubicBezTo>
                    <a:pt x="0" y="28465"/>
                    <a:pt x="4081" y="18611"/>
                    <a:pt x="11346" y="11346"/>
                  </a:cubicBezTo>
                  <a:cubicBezTo>
                    <a:pt x="18611" y="4081"/>
                    <a:pt x="28465" y="0"/>
                    <a:pt x="38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5416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84620" y="8519046"/>
            <a:ext cx="1974680" cy="739254"/>
            <a:chOff x="0" y="0"/>
            <a:chExt cx="520080" cy="1947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99404" y="3843556"/>
            <a:ext cx="1029854" cy="1247122"/>
          </a:xfrm>
          <a:custGeom>
            <a:avLst/>
            <a:gdLst/>
            <a:ahLst/>
            <a:cxnLst/>
            <a:rect r="r" b="b" t="t" l="l"/>
            <a:pathLst>
              <a:path h="1247122" w="1029854">
                <a:moveTo>
                  <a:pt x="0" y="0"/>
                </a:moveTo>
                <a:lnTo>
                  <a:pt x="1029854" y="0"/>
                </a:lnTo>
                <a:lnTo>
                  <a:pt x="1029854" y="1247122"/>
                </a:lnTo>
                <a:lnTo>
                  <a:pt x="0" y="124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46541" y="3761097"/>
            <a:ext cx="1269601" cy="1329582"/>
          </a:xfrm>
          <a:custGeom>
            <a:avLst/>
            <a:gdLst/>
            <a:ahLst/>
            <a:cxnLst/>
            <a:rect r="r" b="b" t="t" l="l"/>
            <a:pathLst>
              <a:path h="1329582" w="1269601">
                <a:moveTo>
                  <a:pt x="0" y="0"/>
                </a:moveTo>
                <a:lnTo>
                  <a:pt x="1269601" y="0"/>
                </a:lnTo>
                <a:lnTo>
                  <a:pt x="1269601" y="1329581"/>
                </a:lnTo>
                <a:lnTo>
                  <a:pt x="0" y="1329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53" t="-70718" r="-353448" b="-7507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26320" y="3559219"/>
            <a:ext cx="1559614" cy="1559614"/>
          </a:xfrm>
          <a:custGeom>
            <a:avLst/>
            <a:gdLst/>
            <a:ahLst/>
            <a:cxnLst/>
            <a:rect r="r" b="b" t="t" l="l"/>
            <a:pathLst>
              <a:path h="1559614" w="1559614">
                <a:moveTo>
                  <a:pt x="0" y="0"/>
                </a:moveTo>
                <a:lnTo>
                  <a:pt x="1559614" y="0"/>
                </a:lnTo>
                <a:lnTo>
                  <a:pt x="1559614" y="1559614"/>
                </a:lnTo>
                <a:lnTo>
                  <a:pt x="0" y="1559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07512" y="3716969"/>
            <a:ext cx="2391723" cy="1346198"/>
          </a:xfrm>
          <a:custGeom>
            <a:avLst/>
            <a:gdLst/>
            <a:ahLst/>
            <a:cxnLst/>
            <a:rect r="r" b="b" t="t" l="l"/>
            <a:pathLst>
              <a:path h="1346198" w="2391723">
                <a:moveTo>
                  <a:pt x="0" y="0"/>
                </a:moveTo>
                <a:lnTo>
                  <a:pt x="2391723" y="0"/>
                </a:lnTo>
                <a:lnTo>
                  <a:pt x="2391723" y="1346199"/>
                </a:lnTo>
                <a:lnTo>
                  <a:pt x="0" y="1346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028700" y="5723670"/>
            <a:ext cx="5623907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6450828"/>
            <a:ext cx="373418" cy="311039"/>
            <a:chOff x="0" y="0"/>
            <a:chExt cx="98349" cy="81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349" cy="81920"/>
            </a:xfrm>
            <a:custGeom>
              <a:avLst/>
              <a:gdLst/>
              <a:ahLst/>
              <a:cxnLst/>
              <a:rect r="r" b="b" t="t" l="l"/>
              <a:pathLst>
                <a:path h="81920" w="98349">
                  <a:moveTo>
                    <a:pt x="0" y="0"/>
                  </a:moveTo>
                  <a:lnTo>
                    <a:pt x="98349" y="0"/>
                  </a:lnTo>
                  <a:lnTo>
                    <a:pt x="98349" y="81920"/>
                  </a:lnTo>
                  <a:lnTo>
                    <a:pt x="0" y="81920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8349" cy="120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2811011"/>
            <a:ext cx="6751788" cy="358194"/>
            <a:chOff x="0" y="0"/>
            <a:chExt cx="9002383" cy="47759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31401"/>
              <a:ext cx="497890" cy="414718"/>
              <a:chOff x="0" y="0"/>
              <a:chExt cx="98349" cy="8192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8349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98349">
                    <a:moveTo>
                      <a:pt x="0" y="0"/>
                    </a:moveTo>
                    <a:lnTo>
                      <a:pt x="98349" y="0"/>
                    </a:lnTo>
                    <a:lnTo>
                      <a:pt x="98349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98349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857507" y="-38100"/>
              <a:ext cx="8144877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SUPPORTED OPERATING SYSTEMS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63781" y="2815256"/>
            <a:ext cx="6751788" cy="358194"/>
            <a:chOff x="0" y="0"/>
            <a:chExt cx="9002383" cy="477592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31401"/>
              <a:ext cx="497890" cy="414718"/>
              <a:chOff x="0" y="0"/>
              <a:chExt cx="98349" cy="819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8349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98349">
                    <a:moveTo>
                      <a:pt x="0" y="0"/>
                    </a:moveTo>
                    <a:lnTo>
                      <a:pt x="98349" y="0"/>
                    </a:lnTo>
                    <a:lnTo>
                      <a:pt x="98349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98349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857507" y="-38100"/>
              <a:ext cx="8144877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6" tooltip="https://github.com/ollama/ollama/blob/main/docs/api.md"/>
                </a:rPr>
                <a:t>INTEGRATIONS</a:t>
              </a: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&amp; LIBRARIES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3013535" y="3566410"/>
            <a:ext cx="1647316" cy="1647316"/>
          </a:xfrm>
          <a:custGeom>
            <a:avLst/>
            <a:gdLst/>
            <a:ahLst/>
            <a:cxnLst/>
            <a:rect r="r" b="b" t="t" l="l"/>
            <a:pathLst>
              <a:path h="1647316" w="1647316">
                <a:moveTo>
                  <a:pt x="0" y="0"/>
                </a:moveTo>
                <a:lnTo>
                  <a:pt x="1647316" y="0"/>
                </a:lnTo>
                <a:lnTo>
                  <a:pt x="1647316" y="1647316"/>
                </a:lnTo>
                <a:lnTo>
                  <a:pt x="0" y="1647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165130" y="3838729"/>
            <a:ext cx="1106830" cy="1102679"/>
          </a:xfrm>
          <a:custGeom>
            <a:avLst/>
            <a:gdLst/>
            <a:ahLst/>
            <a:cxnLst/>
            <a:rect r="r" b="b" t="t" l="l"/>
            <a:pathLst>
              <a:path h="1102679" w="1106830">
                <a:moveTo>
                  <a:pt x="0" y="0"/>
                </a:moveTo>
                <a:lnTo>
                  <a:pt x="1106830" y="0"/>
                </a:lnTo>
                <a:lnTo>
                  <a:pt x="1106830" y="1102679"/>
                </a:lnTo>
                <a:lnTo>
                  <a:pt x="0" y="1102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0363781" y="6184421"/>
            <a:ext cx="6751788" cy="358194"/>
            <a:chOff x="0" y="0"/>
            <a:chExt cx="9002383" cy="477592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31401"/>
              <a:ext cx="497890" cy="414718"/>
              <a:chOff x="0" y="0"/>
              <a:chExt cx="98349" cy="8192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98349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98349">
                    <a:moveTo>
                      <a:pt x="0" y="0"/>
                    </a:moveTo>
                    <a:lnTo>
                      <a:pt x="98349" y="0"/>
                    </a:lnTo>
                    <a:lnTo>
                      <a:pt x="98349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98349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857507" y="-38100"/>
              <a:ext cx="8144877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INTERFACES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0363781" y="5616104"/>
            <a:ext cx="5623907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028700" y="7139113"/>
            <a:ext cx="7936028" cy="174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RAM</a:t>
            </a:r>
            <a:r>
              <a:rPr lang="en-US" sz="2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: At least 8GB available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u="sng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  <a:hlinkClick r:id="rId9" tooltip="https://github.com/ollama/ollama/blob/main/docs/gpu.md"/>
              </a:rPr>
              <a:t>GPU:</a:t>
            </a: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Nvidia GPUs with compute capability 5.0+ and some AMD Radeon cards.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671830" y="6389177"/>
            <a:ext cx="6108657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HARDWARE REQUIREMENTS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181157"/>
            <a:ext cx="799400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REQUIREMENTS, COMPATIBILITY INTEGRATIONS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284620" y="8671503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07512" y="6895040"/>
            <a:ext cx="6375167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10" tooltip="https://github.com/open-webui/open-webui"/>
              </a:rPr>
              <a:t>Open-webUI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u="sng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11" tooltip="https://github.com/ivanfioravanti/chatbot-ollama"/>
              </a:rPr>
              <a:t>Chatbot-ollama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463033" cy="739254"/>
            <a:chOff x="0" y="0"/>
            <a:chExt cx="912075" cy="194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2074" cy="194701"/>
            </a:xfrm>
            <a:custGeom>
              <a:avLst/>
              <a:gdLst/>
              <a:ahLst/>
              <a:cxnLst/>
              <a:rect r="r" b="b" t="t" l="l"/>
              <a:pathLst>
                <a:path h="194701" w="912074">
                  <a:moveTo>
                    <a:pt x="89424" y="0"/>
                  </a:moveTo>
                  <a:lnTo>
                    <a:pt x="822651" y="0"/>
                  </a:lnTo>
                  <a:cubicBezTo>
                    <a:pt x="846368" y="0"/>
                    <a:pt x="869113" y="9421"/>
                    <a:pt x="885883" y="26192"/>
                  </a:cubicBezTo>
                  <a:cubicBezTo>
                    <a:pt x="902653" y="42962"/>
                    <a:pt x="912074" y="65707"/>
                    <a:pt x="912074" y="89424"/>
                  </a:cubicBezTo>
                  <a:lnTo>
                    <a:pt x="912074" y="105277"/>
                  </a:lnTo>
                  <a:cubicBezTo>
                    <a:pt x="912074" y="128994"/>
                    <a:pt x="902653" y="151739"/>
                    <a:pt x="885883" y="168509"/>
                  </a:cubicBezTo>
                  <a:cubicBezTo>
                    <a:pt x="869113" y="185279"/>
                    <a:pt x="846368" y="194701"/>
                    <a:pt x="822651" y="194701"/>
                  </a:cubicBezTo>
                  <a:lnTo>
                    <a:pt x="89424" y="194701"/>
                  </a:lnTo>
                  <a:cubicBezTo>
                    <a:pt x="65707" y="194701"/>
                    <a:pt x="42962" y="185279"/>
                    <a:pt x="26192" y="168509"/>
                  </a:cubicBezTo>
                  <a:cubicBezTo>
                    <a:pt x="9421" y="151739"/>
                    <a:pt x="0" y="128994"/>
                    <a:pt x="0" y="105277"/>
                  </a:cubicBezTo>
                  <a:lnTo>
                    <a:pt x="0" y="89424"/>
                  </a:lnTo>
                  <a:cubicBezTo>
                    <a:pt x="0" y="65707"/>
                    <a:pt x="9421" y="42962"/>
                    <a:pt x="26192" y="26192"/>
                  </a:cubicBezTo>
                  <a:cubicBezTo>
                    <a:pt x="42962" y="9421"/>
                    <a:pt x="65707" y="0"/>
                    <a:pt x="89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12075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81157"/>
            <a:ext cx="3463033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CHARACTERISTICS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284620" y="8519046"/>
            <a:ext cx="1974680" cy="739254"/>
            <a:chOff x="0" y="0"/>
            <a:chExt cx="520080" cy="1947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284620" y="8671503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923060"/>
            <a:ext cx="6615223" cy="111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CHARACTERISTICS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00" y="4336307"/>
            <a:ext cx="5623907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28700" y="5793922"/>
            <a:ext cx="6751788" cy="358194"/>
            <a:chOff x="0" y="0"/>
            <a:chExt cx="9002383" cy="47759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31401"/>
              <a:ext cx="497890" cy="414718"/>
              <a:chOff x="0" y="0"/>
              <a:chExt cx="98349" cy="819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8349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98349">
                    <a:moveTo>
                      <a:pt x="0" y="0"/>
                    </a:moveTo>
                    <a:lnTo>
                      <a:pt x="98349" y="0"/>
                    </a:lnTo>
                    <a:lnTo>
                      <a:pt x="98349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98349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857507" y="-38100"/>
              <a:ext cx="8144877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MULTI-MODAL INPUTS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0125" y="6469910"/>
            <a:ext cx="7568528" cy="358194"/>
            <a:chOff x="0" y="0"/>
            <a:chExt cx="10091371" cy="47759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1401"/>
              <a:ext cx="558118" cy="414718"/>
              <a:chOff x="0" y="0"/>
              <a:chExt cx="110246" cy="819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10246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10246">
                    <a:moveTo>
                      <a:pt x="0" y="0"/>
                    </a:moveTo>
                    <a:lnTo>
                      <a:pt x="110246" y="0"/>
                    </a:lnTo>
                    <a:lnTo>
                      <a:pt x="110246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10246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961236" y="-38100"/>
              <a:ext cx="9130135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PASSING AN ARGUMENT WITHIN A PROMPT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7088747"/>
            <a:ext cx="6751788" cy="358194"/>
            <a:chOff x="0" y="0"/>
            <a:chExt cx="9002383" cy="47759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31401"/>
              <a:ext cx="497890" cy="414718"/>
              <a:chOff x="0" y="0"/>
              <a:chExt cx="98349" cy="8192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8349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98349">
                    <a:moveTo>
                      <a:pt x="0" y="0"/>
                    </a:moveTo>
                    <a:lnTo>
                      <a:pt x="98349" y="0"/>
                    </a:lnTo>
                    <a:lnTo>
                      <a:pt x="98349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98349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857507" y="-38100"/>
              <a:ext cx="8144877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SERVING AS A REST API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040803" y="3950914"/>
            <a:ext cx="7218497" cy="358194"/>
            <a:chOff x="0" y="0"/>
            <a:chExt cx="9624662" cy="47759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31401"/>
              <a:ext cx="532306" cy="414718"/>
              <a:chOff x="0" y="0"/>
              <a:chExt cx="105147" cy="8192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5147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5147">
                    <a:moveTo>
                      <a:pt x="0" y="0"/>
                    </a:moveTo>
                    <a:lnTo>
                      <a:pt x="105147" y="0"/>
                    </a:lnTo>
                    <a:lnTo>
                      <a:pt x="105147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05147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916781" y="-38100"/>
              <a:ext cx="8707881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LOCAL EXECUTION &amp; OFFLINE ACCESS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040803" y="4699633"/>
            <a:ext cx="7218497" cy="358194"/>
            <a:chOff x="0" y="0"/>
            <a:chExt cx="9624662" cy="47759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31401"/>
              <a:ext cx="532306" cy="414718"/>
              <a:chOff x="0" y="0"/>
              <a:chExt cx="105147" cy="8192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5147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5147">
                    <a:moveTo>
                      <a:pt x="0" y="0"/>
                    </a:moveTo>
                    <a:lnTo>
                      <a:pt x="105147" y="0"/>
                    </a:lnTo>
                    <a:lnTo>
                      <a:pt x="105147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05147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916781" y="-38100"/>
              <a:ext cx="8707881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EXTENSIVE PRE-TRAINED MODEL LIBRARY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040803" y="5448352"/>
            <a:ext cx="7218497" cy="358194"/>
            <a:chOff x="0" y="0"/>
            <a:chExt cx="9624662" cy="477592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31401"/>
              <a:ext cx="532306" cy="414718"/>
              <a:chOff x="0" y="0"/>
              <a:chExt cx="105147" cy="8192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05147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5147">
                    <a:moveTo>
                      <a:pt x="0" y="0"/>
                    </a:moveTo>
                    <a:lnTo>
                      <a:pt x="105147" y="0"/>
                    </a:lnTo>
                    <a:lnTo>
                      <a:pt x="105147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105147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916781" y="-38100"/>
              <a:ext cx="8707881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SEAMLESS INTEGRATION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040803" y="6197071"/>
            <a:ext cx="7218497" cy="1196502"/>
            <a:chOff x="0" y="0"/>
            <a:chExt cx="9624662" cy="1595336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31401"/>
              <a:ext cx="532306" cy="414718"/>
              <a:chOff x="0" y="0"/>
              <a:chExt cx="105147" cy="8192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05147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5147">
                    <a:moveTo>
                      <a:pt x="0" y="0"/>
                    </a:moveTo>
                    <a:lnTo>
                      <a:pt x="105147" y="0"/>
                    </a:lnTo>
                    <a:lnTo>
                      <a:pt x="105147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05147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916781" y="-38100"/>
              <a:ext cx="8707881" cy="1633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CUSTOMIZATION (CREATE OUR </a:t>
              </a:r>
              <a:r>
                <a:rPr lang="en-US" sz="2400" u="sng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  <a:hlinkClick r:id="rId2" tooltip="https://github.com/ollama/ollama/tree/main/examples/modelfile-mario"/>
                </a:rPr>
                <a:t>OWN MODELS</a:t>
              </a: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AND APPLY USER FRIENDLY-INTERFACES)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28700" y="5073992"/>
            <a:ext cx="7218497" cy="358194"/>
            <a:chOff x="0" y="0"/>
            <a:chExt cx="9624662" cy="477592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31401"/>
              <a:ext cx="532306" cy="414718"/>
              <a:chOff x="0" y="0"/>
              <a:chExt cx="105147" cy="8192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05147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05147">
                    <a:moveTo>
                      <a:pt x="0" y="0"/>
                    </a:moveTo>
                    <a:lnTo>
                      <a:pt x="105147" y="0"/>
                    </a:lnTo>
                    <a:lnTo>
                      <a:pt x="105147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38100"/>
                <a:ext cx="105147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916781" y="-38100"/>
              <a:ext cx="8707881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PRIVACY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463033" cy="739254"/>
            <a:chOff x="0" y="0"/>
            <a:chExt cx="912075" cy="194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2074" cy="194701"/>
            </a:xfrm>
            <a:custGeom>
              <a:avLst/>
              <a:gdLst/>
              <a:ahLst/>
              <a:cxnLst/>
              <a:rect r="r" b="b" t="t" l="l"/>
              <a:pathLst>
                <a:path h="194701" w="912074">
                  <a:moveTo>
                    <a:pt x="89424" y="0"/>
                  </a:moveTo>
                  <a:lnTo>
                    <a:pt x="822651" y="0"/>
                  </a:lnTo>
                  <a:cubicBezTo>
                    <a:pt x="846368" y="0"/>
                    <a:pt x="869113" y="9421"/>
                    <a:pt x="885883" y="26192"/>
                  </a:cubicBezTo>
                  <a:cubicBezTo>
                    <a:pt x="902653" y="42962"/>
                    <a:pt x="912074" y="65707"/>
                    <a:pt x="912074" y="89424"/>
                  </a:cubicBezTo>
                  <a:lnTo>
                    <a:pt x="912074" y="105277"/>
                  </a:lnTo>
                  <a:cubicBezTo>
                    <a:pt x="912074" y="128994"/>
                    <a:pt x="902653" y="151739"/>
                    <a:pt x="885883" y="168509"/>
                  </a:cubicBezTo>
                  <a:cubicBezTo>
                    <a:pt x="869113" y="185279"/>
                    <a:pt x="846368" y="194701"/>
                    <a:pt x="822651" y="194701"/>
                  </a:cubicBezTo>
                  <a:lnTo>
                    <a:pt x="89424" y="194701"/>
                  </a:lnTo>
                  <a:cubicBezTo>
                    <a:pt x="65707" y="194701"/>
                    <a:pt x="42962" y="185279"/>
                    <a:pt x="26192" y="168509"/>
                  </a:cubicBezTo>
                  <a:cubicBezTo>
                    <a:pt x="9421" y="151739"/>
                    <a:pt x="0" y="128994"/>
                    <a:pt x="0" y="105277"/>
                  </a:cubicBezTo>
                  <a:lnTo>
                    <a:pt x="0" y="89424"/>
                  </a:lnTo>
                  <a:cubicBezTo>
                    <a:pt x="0" y="65707"/>
                    <a:pt x="9421" y="42962"/>
                    <a:pt x="26192" y="26192"/>
                  </a:cubicBezTo>
                  <a:cubicBezTo>
                    <a:pt x="42962" y="9421"/>
                    <a:pt x="65707" y="0"/>
                    <a:pt x="89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12075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84620" y="8519046"/>
            <a:ext cx="1974680" cy="739254"/>
            <a:chOff x="0" y="0"/>
            <a:chExt cx="520080" cy="1947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7630147"/>
            <a:ext cx="5623907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990169" y="3214996"/>
            <a:ext cx="5411799" cy="4622578"/>
          </a:xfrm>
          <a:custGeom>
            <a:avLst/>
            <a:gdLst/>
            <a:ahLst/>
            <a:cxnLst/>
            <a:rect r="r" b="b" t="t" l="l"/>
            <a:pathLst>
              <a:path h="4622578" w="5411799">
                <a:moveTo>
                  <a:pt x="0" y="0"/>
                </a:moveTo>
                <a:lnTo>
                  <a:pt x="5411799" y="0"/>
                </a:lnTo>
                <a:lnTo>
                  <a:pt x="5411799" y="4622578"/>
                </a:lnTo>
                <a:lnTo>
                  <a:pt x="0" y="462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845" t="-13607" r="-19815" b="-716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181157"/>
            <a:ext cx="3463033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FUNCTIONALITY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84620" y="8671503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327171"/>
            <a:ext cx="5424594" cy="219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DIGGIN’ DIP INTO 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152580"/>
            <a:ext cx="8630309" cy="78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How is it possible that Ollama can run LLMs without internet?, How does it work?, Is my data compromised?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4620" y="1028700"/>
            <a:ext cx="1974680" cy="739254"/>
            <a:chOff x="0" y="0"/>
            <a:chExt cx="520080" cy="194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95850" y="3338835"/>
            <a:ext cx="8463450" cy="4985320"/>
          </a:xfrm>
          <a:custGeom>
            <a:avLst/>
            <a:gdLst/>
            <a:ahLst/>
            <a:cxnLst/>
            <a:rect r="r" b="b" t="t" l="l"/>
            <a:pathLst>
              <a:path h="4985320" w="8463450">
                <a:moveTo>
                  <a:pt x="0" y="0"/>
                </a:moveTo>
                <a:lnTo>
                  <a:pt x="8463450" y="0"/>
                </a:lnTo>
                <a:lnTo>
                  <a:pt x="8463450" y="4985320"/>
                </a:lnTo>
                <a:lnTo>
                  <a:pt x="0" y="4985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0" t="-7495" r="-5677" b="-619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84620" y="1181157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95519"/>
            <a:ext cx="6375167" cy="219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LARGE LANGUAGE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67118"/>
            <a:ext cx="7137598" cy="398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The main component of Ollama.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Are </a:t>
            </a:r>
            <a:r>
              <a:rPr lang="en-US" sz="22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pre-trained</a:t>
            </a:r>
            <a:r>
              <a:rPr lang="en-US" sz="22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AI models with big amounts of human-like text to  learn patterns and regularities, and to understand and generate human language. This models are </a:t>
            </a:r>
            <a:r>
              <a:rPr lang="en-US" sz="22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based on</a:t>
            </a:r>
            <a:r>
              <a:rPr lang="en-US" sz="22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GPT, BERT and ELM transformer architectures.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It’s </a:t>
            </a:r>
            <a:r>
              <a:rPr lang="en-US" b="true" sz="22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what’s behind the scenes</a:t>
            </a:r>
            <a:r>
              <a:rPr lang="en-US" sz="22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of all AI chatbots and AI writing generators.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3463033" cy="739254"/>
            <a:chOff x="0" y="0"/>
            <a:chExt cx="912075" cy="1947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2074" cy="194701"/>
            </a:xfrm>
            <a:custGeom>
              <a:avLst/>
              <a:gdLst/>
              <a:ahLst/>
              <a:cxnLst/>
              <a:rect r="r" b="b" t="t" l="l"/>
              <a:pathLst>
                <a:path h="194701" w="912074">
                  <a:moveTo>
                    <a:pt x="89424" y="0"/>
                  </a:moveTo>
                  <a:lnTo>
                    <a:pt x="822651" y="0"/>
                  </a:lnTo>
                  <a:cubicBezTo>
                    <a:pt x="846368" y="0"/>
                    <a:pt x="869113" y="9421"/>
                    <a:pt x="885883" y="26192"/>
                  </a:cubicBezTo>
                  <a:cubicBezTo>
                    <a:pt x="902653" y="42962"/>
                    <a:pt x="912074" y="65707"/>
                    <a:pt x="912074" y="89424"/>
                  </a:cubicBezTo>
                  <a:lnTo>
                    <a:pt x="912074" y="105277"/>
                  </a:lnTo>
                  <a:cubicBezTo>
                    <a:pt x="912074" y="128994"/>
                    <a:pt x="902653" y="151739"/>
                    <a:pt x="885883" y="168509"/>
                  </a:cubicBezTo>
                  <a:cubicBezTo>
                    <a:pt x="869113" y="185279"/>
                    <a:pt x="846368" y="194701"/>
                    <a:pt x="822651" y="194701"/>
                  </a:cubicBezTo>
                  <a:lnTo>
                    <a:pt x="89424" y="194701"/>
                  </a:lnTo>
                  <a:cubicBezTo>
                    <a:pt x="65707" y="194701"/>
                    <a:pt x="42962" y="185279"/>
                    <a:pt x="26192" y="168509"/>
                  </a:cubicBezTo>
                  <a:cubicBezTo>
                    <a:pt x="9421" y="151739"/>
                    <a:pt x="0" y="128994"/>
                    <a:pt x="0" y="105277"/>
                  </a:cubicBezTo>
                  <a:lnTo>
                    <a:pt x="0" y="89424"/>
                  </a:lnTo>
                  <a:cubicBezTo>
                    <a:pt x="0" y="65707"/>
                    <a:pt x="9421" y="42962"/>
                    <a:pt x="26192" y="26192"/>
                  </a:cubicBezTo>
                  <a:cubicBezTo>
                    <a:pt x="42962" y="9421"/>
                    <a:pt x="65707" y="0"/>
                    <a:pt x="89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12075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181157"/>
            <a:ext cx="3463033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FUNCTIONALITY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28700" y="5594745"/>
            <a:ext cx="7137598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4620" y="8519046"/>
            <a:ext cx="1974680" cy="739254"/>
            <a:chOff x="0" y="0"/>
            <a:chExt cx="520080" cy="1947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080" cy="194701"/>
            </a:xfrm>
            <a:custGeom>
              <a:avLst/>
              <a:gdLst/>
              <a:ahLst/>
              <a:cxnLst/>
              <a:rect r="r" b="b" t="t" l="l"/>
              <a:pathLst>
                <a:path h="194701" w="520080">
                  <a:moveTo>
                    <a:pt x="97350" y="0"/>
                  </a:moveTo>
                  <a:lnTo>
                    <a:pt x="422730" y="0"/>
                  </a:lnTo>
                  <a:cubicBezTo>
                    <a:pt x="476495" y="0"/>
                    <a:pt x="520080" y="43585"/>
                    <a:pt x="520080" y="97350"/>
                  </a:cubicBezTo>
                  <a:lnTo>
                    <a:pt x="520080" y="97350"/>
                  </a:lnTo>
                  <a:cubicBezTo>
                    <a:pt x="520080" y="123169"/>
                    <a:pt x="509824" y="147931"/>
                    <a:pt x="491567" y="166187"/>
                  </a:cubicBezTo>
                  <a:cubicBezTo>
                    <a:pt x="473310" y="184444"/>
                    <a:pt x="448549" y="194701"/>
                    <a:pt x="422730" y="194701"/>
                  </a:cubicBezTo>
                  <a:lnTo>
                    <a:pt x="97350" y="194701"/>
                  </a:lnTo>
                  <a:cubicBezTo>
                    <a:pt x="43585" y="194701"/>
                    <a:pt x="0" y="151115"/>
                    <a:pt x="0" y="97350"/>
                  </a:cubicBezTo>
                  <a:lnTo>
                    <a:pt x="0" y="97350"/>
                  </a:lnTo>
                  <a:cubicBezTo>
                    <a:pt x="0" y="43585"/>
                    <a:pt x="43585" y="0"/>
                    <a:pt x="973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0080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567180"/>
            <a:ext cx="6751788" cy="1206003"/>
            <a:chOff x="0" y="0"/>
            <a:chExt cx="9002383" cy="16080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97765"/>
              <a:ext cx="9002383" cy="910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Trained on vast amounts of code,  generating, completing, and understanding code.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31401"/>
              <a:ext cx="497890" cy="414718"/>
              <a:chOff x="0" y="0"/>
              <a:chExt cx="98349" cy="819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8349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98349">
                    <a:moveTo>
                      <a:pt x="0" y="0"/>
                    </a:moveTo>
                    <a:lnTo>
                      <a:pt x="98349" y="0"/>
                    </a:lnTo>
                    <a:lnTo>
                      <a:pt x="98349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98349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857507" y="-38100"/>
              <a:ext cx="8144877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CODE COMPLETION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179732"/>
            <a:ext cx="6751788" cy="1206003"/>
            <a:chOff x="0" y="0"/>
            <a:chExt cx="9002383" cy="160800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97765"/>
              <a:ext cx="9002383" cy="910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Designed for conversational interactions and text generation.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31401"/>
              <a:ext cx="497890" cy="414718"/>
              <a:chOff x="0" y="0"/>
              <a:chExt cx="98349" cy="819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8349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98349">
                    <a:moveTo>
                      <a:pt x="0" y="0"/>
                    </a:moveTo>
                    <a:lnTo>
                      <a:pt x="98349" y="0"/>
                    </a:lnTo>
                    <a:lnTo>
                      <a:pt x="98349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98349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857507" y="-38100"/>
              <a:ext cx="8144877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TEXT &amp; CHAT MODELS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28700" y="6966933"/>
            <a:ext cx="5623907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5284620" y="8671503"/>
            <a:ext cx="1974680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PAGE 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318300"/>
            <a:ext cx="6375167" cy="219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OLLAMA MODELS CATEGORIES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44000" y="4693408"/>
            <a:ext cx="8115300" cy="1206003"/>
            <a:chOff x="0" y="0"/>
            <a:chExt cx="10820400" cy="160800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697765"/>
              <a:ext cx="10820400" cy="910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Convert text into numerical representations, facilitating tasks like similarity search and information retrieval.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0" y="31401"/>
              <a:ext cx="598438" cy="414718"/>
              <a:chOff x="0" y="0"/>
              <a:chExt cx="118210" cy="819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8210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18210">
                    <a:moveTo>
                      <a:pt x="0" y="0"/>
                    </a:moveTo>
                    <a:lnTo>
                      <a:pt x="118210" y="0"/>
                    </a:lnTo>
                    <a:lnTo>
                      <a:pt x="118210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18210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30679" y="-38100"/>
              <a:ext cx="9789721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EMBEDDING MODELS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144000" y="2393921"/>
            <a:ext cx="8115300" cy="1206003"/>
            <a:chOff x="0" y="0"/>
            <a:chExt cx="10820400" cy="1608004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697765"/>
              <a:ext cx="10820400" cy="910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Integrate image understanding, analyzing both textual and visual information.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31401"/>
              <a:ext cx="598438" cy="414718"/>
              <a:chOff x="0" y="0"/>
              <a:chExt cx="118210" cy="8192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18210" cy="81920"/>
              </a:xfrm>
              <a:custGeom>
                <a:avLst/>
                <a:gdLst/>
                <a:ahLst/>
                <a:cxnLst/>
                <a:rect r="r" b="b" t="t" l="l"/>
                <a:pathLst>
                  <a:path h="81920" w="118210">
                    <a:moveTo>
                      <a:pt x="0" y="0"/>
                    </a:moveTo>
                    <a:lnTo>
                      <a:pt x="118210" y="0"/>
                    </a:lnTo>
                    <a:lnTo>
                      <a:pt x="118210" y="81920"/>
                    </a:lnTo>
                    <a:lnTo>
                      <a:pt x="0" y="8192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18210" cy="12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030679" y="-38100"/>
              <a:ext cx="9789721" cy="51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MULTIMODAL OR VISION MODELS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9144000" y="4146666"/>
            <a:ext cx="5623907" cy="0"/>
          </a:xfrm>
          <a:prstGeom prst="line">
            <a:avLst/>
          </a:prstGeom>
          <a:ln cap="flat" w="28575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1028700" y="1028700"/>
            <a:ext cx="3463033" cy="739254"/>
            <a:chOff x="0" y="0"/>
            <a:chExt cx="912075" cy="19470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12074" cy="194701"/>
            </a:xfrm>
            <a:custGeom>
              <a:avLst/>
              <a:gdLst/>
              <a:ahLst/>
              <a:cxnLst/>
              <a:rect r="r" b="b" t="t" l="l"/>
              <a:pathLst>
                <a:path h="194701" w="912074">
                  <a:moveTo>
                    <a:pt x="89424" y="0"/>
                  </a:moveTo>
                  <a:lnTo>
                    <a:pt x="822651" y="0"/>
                  </a:lnTo>
                  <a:cubicBezTo>
                    <a:pt x="846368" y="0"/>
                    <a:pt x="869113" y="9421"/>
                    <a:pt x="885883" y="26192"/>
                  </a:cubicBezTo>
                  <a:cubicBezTo>
                    <a:pt x="902653" y="42962"/>
                    <a:pt x="912074" y="65707"/>
                    <a:pt x="912074" y="89424"/>
                  </a:cubicBezTo>
                  <a:lnTo>
                    <a:pt x="912074" y="105277"/>
                  </a:lnTo>
                  <a:cubicBezTo>
                    <a:pt x="912074" y="128994"/>
                    <a:pt x="902653" y="151739"/>
                    <a:pt x="885883" y="168509"/>
                  </a:cubicBezTo>
                  <a:cubicBezTo>
                    <a:pt x="869113" y="185279"/>
                    <a:pt x="846368" y="194701"/>
                    <a:pt x="822651" y="194701"/>
                  </a:cubicBezTo>
                  <a:lnTo>
                    <a:pt x="89424" y="194701"/>
                  </a:lnTo>
                  <a:cubicBezTo>
                    <a:pt x="65707" y="194701"/>
                    <a:pt x="42962" y="185279"/>
                    <a:pt x="26192" y="168509"/>
                  </a:cubicBezTo>
                  <a:cubicBezTo>
                    <a:pt x="9421" y="151739"/>
                    <a:pt x="0" y="128994"/>
                    <a:pt x="0" y="105277"/>
                  </a:cubicBezTo>
                  <a:lnTo>
                    <a:pt x="0" y="89424"/>
                  </a:lnTo>
                  <a:cubicBezTo>
                    <a:pt x="0" y="65707"/>
                    <a:pt x="9421" y="42962"/>
                    <a:pt x="26192" y="26192"/>
                  </a:cubicBezTo>
                  <a:cubicBezTo>
                    <a:pt x="42962" y="9421"/>
                    <a:pt x="65707" y="0"/>
                    <a:pt x="894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912075" cy="23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28700" y="1181157"/>
            <a:ext cx="3463033" cy="39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FUNCTIONALITY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DAGSoB_2Cas</dc:identifier>
  <dcterms:modified xsi:type="dcterms:W3CDTF">2011-08-01T06:04:30Z</dcterms:modified>
  <cp:revision>1</cp:revision>
  <dc:title>OLLAMA</dc:title>
</cp:coreProperties>
</file>